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2" r:id="rId2"/>
    <p:sldId id="274" r:id="rId3"/>
    <p:sldId id="276" r:id="rId4"/>
    <p:sldId id="278" r:id="rId5"/>
    <p:sldId id="279" r:id="rId6"/>
    <p:sldId id="284" r:id="rId7"/>
    <p:sldId id="285" r:id="rId8"/>
    <p:sldId id="273" r:id="rId9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70" autoAdjust="0"/>
  </p:normalViewPr>
  <p:slideViewPr>
    <p:cSldViewPr showGuides="1">
      <p:cViewPr>
        <p:scale>
          <a:sx n="71" d="100"/>
          <a:sy n="71" d="100"/>
        </p:scale>
        <p:origin x="-2328" y="-71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989" y="4082110"/>
            <a:ext cx="9089390" cy="16207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Мировое соглашение в делах о несостоятельности (банкротстве)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6936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0196" y="1908423"/>
            <a:ext cx="9000999" cy="546536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b="0" dirty="0" smtClean="0"/>
              <a:t>- Проект </a:t>
            </a:r>
            <a:r>
              <a:rPr lang="ru-RU" b="0" dirty="0"/>
              <a:t>мирового соглашения предусматривает полное погашение требований об уплате обязательных платежей и требований Российской Федерации по денежным обязательствам </a:t>
            </a:r>
            <a:r>
              <a:rPr lang="ru-RU" b="0" i="1" dirty="0">
                <a:solidFill>
                  <a:srgbClr val="FF0000"/>
                </a:solidFill>
              </a:rPr>
              <a:t>ежемесячно, пропорционально, равными долями в течение года </a:t>
            </a:r>
            <a:r>
              <a:rPr lang="ru-RU" b="0" dirty="0"/>
              <a:t>с даты утверждения мирового соглашения арбитражным </a:t>
            </a:r>
            <a:r>
              <a:rPr lang="ru-RU" b="0" dirty="0" smtClean="0"/>
              <a:t>судом</a:t>
            </a:r>
            <a:endParaRPr lang="ru-RU" b="0" dirty="0"/>
          </a:p>
          <a:p>
            <a:pPr lvl="0" algn="just"/>
            <a:endParaRPr lang="en-US" b="0" dirty="0" smtClean="0"/>
          </a:p>
          <a:p>
            <a:pPr lvl="0" algn="just"/>
            <a:r>
              <a:rPr lang="ru-RU" b="0" dirty="0" smtClean="0"/>
              <a:t>- Третьим </a:t>
            </a:r>
            <a:r>
              <a:rPr lang="ru-RU" b="0" dirty="0"/>
              <a:t>лицом предоставлено обеспечение исполнения должником условий мирового соглашения по погашению требований об уплате обязательных платежей и требований Российской Федерации по денежным обязательствам в виде </a:t>
            </a:r>
            <a:r>
              <a:rPr lang="ru-RU" b="0" i="1" dirty="0">
                <a:solidFill>
                  <a:srgbClr val="FF0000"/>
                </a:solidFill>
              </a:rPr>
              <a:t>залога имущества</a:t>
            </a:r>
            <a:r>
              <a:rPr lang="ru-RU" b="0" dirty="0"/>
              <a:t> такого лица, </a:t>
            </a:r>
            <a:r>
              <a:rPr lang="ru-RU" b="0" i="1" dirty="0">
                <a:solidFill>
                  <a:srgbClr val="FF0000"/>
                </a:solidFill>
              </a:rPr>
              <a:t>поручительства</a:t>
            </a:r>
            <a:r>
              <a:rPr lang="ru-RU" b="0" dirty="0"/>
              <a:t> либо </a:t>
            </a:r>
            <a:r>
              <a:rPr lang="ru-RU" b="0" i="1" dirty="0">
                <a:solidFill>
                  <a:srgbClr val="FF0000"/>
                </a:solidFill>
              </a:rPr>
              <a:t>банковской гарантии</a:t>
            </a:r>
            <a:r>
              <a:rPr lang="ru-RU" b="0" dirty="0"/>
              <a:t>, соответствующее требованиям к обеспечению исполнения обязанности по уплате налогов и соборов, предусмотренным Налогового кодекса Российской </a:t>
            </a:r>
            <a:r>
              <a:rPr lang="ru-RU" b="0" dirty="0" smtClean="0"/>
              <a:t>Федерации</a:t>
            </a:r>
            <a:endParaRPr lang="ru-RU" b="0" dirty="0"/>
          </a:p>
          <a:p>
            <a:endParaRPr lang="ru-RU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УПОЛНОМОЧЕННЫЙ ОРГАН ГОЛОСУЕТ ЗА ЗАКЛЮЧЕНИЕ МИРОВОГО СОГЛАШЕНИЯ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78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en-US" b="0" dirty="0" smtClean="0"/>
              <a:t>1. </a:t>
            </a:r>
            <a:r>
              <a:rPr lang="ru-RU" b="0" dirty="0" smtClean="0"/>
              <a:t>Банковская </a:t>
            </a:r>
            <a:r>
              <a:rPr lang="ru-RU" b="0" dirty="0"/>
              <a:t>гарантия </a:t>
            </a:r>
          </a:p>
          <a:p>
            <a:pPr lvl="0"/>
            <a:r>
              <a:rPr lang="en-US" b="0" dirty="0" smtClean="0"/>
              <a:t>2</a:t>
            </a:r>
            <a:r>
              <a:rPr lang="ru-RU" b="0" dirty="0" smtClean="0"/>
              <a:t>.</a:t>
            </a:r>
            <a:r>
              <a:rPr lang="en-US" b="0" dirty="0" smtClean="0"/>
              <a:t> </a:t>
            </a:r>
            <a:r>
              <a:rPr lang="ru-RU" b="0" dirty="0" smtClean="0"/>
              <a:t>Залог</a:t>
            </a:r>
            <a:endParaRPr lang="ru-RU" b="0" dirty="0"/>
          </a:p>
          <a:p>
            <a:pPr lvl="0"/>
            <a:r>
              <a:rPr lang="ru-RU" b="0" dirty="0" smtClean="0"/>
              <a:t>3. Поручительство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8228" y="612279"/>
            <a:ext cx="9433048" cy="1219199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СПОСОБ</a:t>
            </a:r>
            <a:r>
              <a:rPr lang="ru-RU" sz="4000" i="1" dirty="0">
                <a:solidFill>
                  <a:srgbClr val="FF0000"/>
                </a:solidFill>
              </a:rPr>
              <a:t>Ы</a:t>
            </a:r>
            <a:r>
              <a:rPr lang="ru-RU" sz="4000" i="1" dirty="0" smtClean="0">
                <a:solidFill>
                  <a:srgbClr val="FF0000"/>
                </a:solidFill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ОБЕСПЕЧЕНИЯ МИРОВОГО СОГЛАШЕНИЯ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95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2052439"/>
            <a:ext cx="8561139" cy="5043686"/>
          </a:xfrm>
        </p:spPr>
        <p:txBody>
          <a:bodyPr>
            <a:normAutofit lnSpcReduction="10000"/>
          </a:bodyPr>
          <a:lstStyle/>
          <a:p>
            <a:pPr marL="174625" lvl="0" indent="631825" algn="just"/>
            <a:r>
              <a:rPr lang="ru-RU" sz="3000" b="0" dirty="0" smtClean="0"/>
              <a:t>1. Оценка </a:t>
            </a:r>
            <a:r>
              <a:rPr lang="ru-RU" sz="3000" b="0" dirty="0"/>
              <a:t>стоимости объектов имущества, предлагаемых в качестве обеспечения условий мирового </a:t>
            </a:r>
            <a:r>
              <a:rPr lang="ru-RU" sz="3000" b="0" dirty="0" smtClean="0"/>
              <a:t>соглашения</a:t>
            </a:r>
            <a:r>
              <a:rPr lang="ru-RU" sz="3000" b="0" dirty="0"/>
              <a:t>;</a:t>
            </a:r>
            <a:endParaRPr lang="en-US" sz="3000" b="0" dirty="0" smtClean="0"/>
          </a:p>
          <a:p>
            <a:pPr marL="174625" lvl="0" indent="631825" algn="just"/>
            <a:r>
              <a:rPr lang="ru-RU" sz="3000" b="0" dirty="0" smtClean="0"/>
              <a:t>2. Согласование </a:t>
            </a:r>
            <a:r>
              <a:rPr lang="ru-RU" sz="3000" b="0" dirty="0"/>
              <a:t>юридическим лицом крупных </a:t>
            </a:r>
            <a:r>
              <a:rPr lang="ru-RU" sz="3000" b="0" dirty="0" smtClean="0"/>
              <a:t>сделок при заключении мирового соглашения;</a:t>
            </a:r>
            <a:endParaRPr lang="ru-RU" sz="3000" b="0" dirty="0"/>
          </a:p>
          <a:p>
            <a:pPr marL="174625" lvl="0" indent="631825" algn="just"/>
            <a:r>
              <a:rPr lang="ru-RU" sz="3000" b="0" dirty="0" smtClean="0"/>
              <a:t>3. Согласование </a:t>
            </a:r>
            <a:r>
              <a:rPr lang="ru-RU" sz="3000" b="0" dirty="0"/>
              <a:t>с иными собственниками передаваемого в залог имущественного </a:t>
            </a:r>
            <a:r>
              <a:rPr lang="ru-RU" sz="3000" b="0" dirty="0" smtClean="0"/>
              <a:t>объекта;</a:t>
            </a:r>
            <a:endParaRPr lang="ru-RU" sz="3000" b="0" dirty="0"/>
          </a:p>
          <a:p>
            <a:pPr marL="174625" lvl="0" indent="631825" algn="just"/>
            <a:r>
              <a:rPr lang="ru-RU" sz="3000" b="0" dirty="0" smtClean="0"/>
              <a:t>4. Страхование </a:t>
            </a:r>
            <a:r>
              <a:rPr lang="ru-RU" sz="3000" b="0" dirty="0"/>
              <a:t>движимого имущества, предлагаемого в обеспечение обязательств по мировому </a:t>
            </a:r>
            <a:r>
              <a:rPr lang="ru-RU" sz="3000" b="0" dirty="0" smtClean="0"/>
              <a:t>соглашению</a:t>
            </a:r>
            <a:r>
              <a:rPr lang="ru-RU" sz="3200" b="0" dirty="0" smtClean="0"/>
              <a:t>;</a:t>
            </a:r>
            <a:endParaRPr lang="ru-RU" sz="32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i="1" dirty="0">
                <a:solidFill>
                  <a:srgbClr val="FF0000"/>
                </a:solidFill>
              </a:rPr>
              <a:t>ОСОБЕННОСТИ ОБЕСПЕЧЕНИЯ МИРОВОГО СОГЛАШЕНИЯ </a:t>
            </a:r>
            <a:endParaRPr lang="ru-RU" sz="4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39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2052439"/>
            <a:ext cx="8561139" cy="5256584"/>
          </a:xfrm>
        </p:spPr>
        <p:txBody>
          <a:bodyPr>
            <a:normAutofit fontScale="85000" lnSpcReduction="10000"/>
          </a:bodyPr>
          <a:lstStyle/>
          <a:p>
            <a:pPr indent="712788" algn="just"/>
            <a:r>
              <a:rPr lang="ru-RU" b="0" dirty="0" smtClean="0"/>
              <a:t>5. Обременение </a:t>
            </a:r>
            <a:r>
              <a:rPr lang="ru-RU" b="0" dirty="0"/>
              <a:t>здания или сооружения допускается только с одновременной ипотекой по тому же договору земельного участка, на котором оно находится, либо принадлежащего залогодателю права аренды этого </a:t>
            </a:r>
            <a:r>
              <a:rPr lang="ru-RU" b="0" dirty="0" smtClean="0"/>
              <a:t>участка </a:t>
            </a:r>
            <a:endParaRPr lang="ru-RU" b="0" dirty="0"/>
          </a:p>
          <a:p>
            <a:pPr indent="712788" algn="just"/>
            <a:r>
              <a:rPr lang="en-US" b="0" dirty="0" smtClean="0"/>
              <a:t>6</a:t>
            </a:r>
            <a:r>
              <a:rPr lang="ru-RU" b="0" dirty="0" smtClean="0"/>
              <a:t>. В </a:t>
            </a:r>
            <a:r>
              <a:rPr lang="ru-RU" b="0" dirty="0"/>
              <a:t>случае если совокупная задолженность перед бюджетом, включенная </a:t>
            </a:r>
            <a:r>
              <a:rPr lang="ru-RU" b="0" dirty="0" smtClean="0"/>
              <a:t>в мировое соглашение, </a:t>
            </a:r>
            <a:r>
              <a:rPr lang="ru-RU" b="0" dirty="0"/>
              <a:t>превышает 50 млн. руб., то поручитель должен соответствовать требованиям, установленным пунктом 2.1 статьи 176.1 Налогового кодекса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i="1" dirty="0">
                <a:solidFill>
                  <a:srgbClr val="FF0000"/>
                </a:solidFill>
              </a:rPr>
              <a:t>ОСОБЕННОСТИ ОБЕСПЕЧЕНИЯ МИРОВОГО СОГЛАШЕНИЯ </a:t>
            </a:r>
            <a:endParaRPr lang="ru-RU" sz="4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55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2340471"/>
            <a:ext cx="8561139" cy="4320480"/>
          </a:xfrm>
        </p:spPr>
        <p:txBody>
          <a:bodyPr>
            <a:normAutofit fontScale="77500" lnSpcReduction="20000"/>
          </a:bodyPr>
          <a:lstStyle/>
          <a:p>
            <a:pPr marL="0" indent="712788" algn="just"/>
            <a:r>
              <a:rPr lang="ru-RU" b="0" dirty="0" smtClean="0"/>
              <a:t>- Мировое </a:t>
            </a:r>
            <a:r>
              <a:rPr lang="ru-RU" b="0" dirty="0"/>
              <a:t>соглашение заключается по правилам главы 15 Арбитражного процессуального кодекса Российской </a:t>
            </a:r>
            <a:r>
              <a:rPr lang="ru-RU" b="0" dirty="0" smtClean="0"/>
              <a:t>Федерации;</a:t>
            </a:r>
            <a:endParaRPr lang="ru-RU" b="0" dirty="0"/>
          </a:p>
          <a:p>
            <a:pPr marL="0" indent="712788" algn="just"/>
            <a:r>
              <a:rPr lang="ru-RU" b="0" dirty="0" smtClean="0"/>
              <a:t>- Правила </a:t>
            </a:r>
            <a:r>
              <a:rPr lang="ru-RU" b="0" dirty="0"/>
              <a:t>об обязательности погашения платежей первой и второй очереди перед заключением мирового соглашения не </a:t>
            </a:r>
            <a:r>
              <a:rPr lang="ru-RU" b="0" dirty="0" smtClean="0"/>
              <a:t>действуют;</a:t>
            </a:r>
            <a:endParaRPr lang="ru-RU" b="0" dirty="0"/>
          </a:p>
          <a:p>
            <a:pPr marL="0" indent="712788" algn="just"/>
            <a:r>
              <a:rPr lang="ru-RU" b="0" dirty="0" smtClean="0"/>
              <a:t>- Получение </a:t>
            </a:r>
            <a:r>
              <a:rPr lang="ru-RU" b="0" dirty="0"/>
              <a:t>от должника письменных уведомлений от иных кредиторов (при их наличии) о согласии на передачу предмета залога и отсутствии намерения подачи заявления о признании должника </a:t>
            </a:r>
            <a:r>
              <a:rPr lang="ru-RU" b="0" dirty="0" smtClean="0"/>
              <a:t>банкротом.</a:t>
            </a:r>
            <a:endParaRPr lang="ru-RU" b="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9281218" cy="1860028"/>
          </a:xfrm>
        </p:spPr>
        <p:txBody>
          <a:bodyPr>
            <a:normAutofit/>
          </a:bodyPr>
          <a:lstStyle/>
          <a:p>
            <a:r>
              <a:rPr lang="ru-RU" sz="3300" i="1" dirty="0">
                <a:solidFill>
                  <a:srgbClr val="FF0000"/>
                </a:solidFill>
              </a:rPr>
              <a:t>ОСОБЕННОСТИ ЗАКЛЮЧЕНИЯ </a:t>
            </a:r>
            <a:r>
              <a:rPr lang="ru-RU" sz="3300" i="1" dirty="0" smtClean="0">
                <a:solidFill>
                  <a:srgbClr val="FF0000"/>
                </a:solidFill>
              </a:rPr>
              <a:t>МИРОВОГО</a:t>
            </a:r>
            <a:r>
              <a:rPr lang="en-US" sz="3300" i="1" dirty="0" smtClean="0">
                <a:solidFill>
                  <a:srgbClr val="FF0000"/>
                </a:solidFill>
              </a:rPr>
              <a:t> </a:t>
            </a:r>
            <a:r>
              <a:rPr lang="ru-RU" sz="3300" i="1" dirty="0" smtClean="0">
                <a:solidFill>
                  <a:srgbClr val="FF0000"/>
                </a:solidFill>
              </a:rPr>
              <a:t>СОГЛАШЕНИЯ </a:t>
            </a:r>
            <a:r>
              <a:rPr lang="ru-RU" sz="3300" i="1" dirty="0">
                <a:solidFill>
                  <a:srgbClr val="FF0000"/>
                </a:solidFill>
              </a:rPr>
              <a:t>НА СТАДИИ </a:t>
            </a:r>
            <a:r>
              <a:rPr lang="ru-RU" sz="3300" i="1" dirty="0" smtClean="0">
                <a:solidFill>
                  <a:srgbClr val="FF0000"/>
                </a:solidFill>
              </a:rPr>
              <a:t>РАССМОТРЕНИЯ</a:t>
            </a:r>
            <a:r>
              <a:rPr lang="en-US" sz="3300" i="1" dirty="0" smtClean="0">
                <a:solidFill>
                  <a:srgbClr val="FF0000"/>
                </a:solidFill>
              </a:rPr>
              <a:t> </a:t>
            </a:r>
            <a:r>
              <a:rPr lang="ru-RU" sz="3300" i="1" dirty="0" smtClean="0">
                <a:solidFill>
                  <a:srgbClr val="FF0000"/>
                </a:solidFill>
              </a:rPr>
              <a:t>ОБОСНОВАННОСТИ </a:t>
            </a:r>
            <a:r>
              <a:rPr lang="ru-RU" sz="3300" i="1" dirty="0">
                <a:solidFill>
                  <a:srgbClr val="FF0000"/>
                </a:solidFill>
              </a:rPr>
              <a:t>ЗАЯВЛЕНИЯ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55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4212" y="2124448"/>
            <a:ext cx="8856984" cy="4968552"/>
          </a:xfrm>
        </p:spPr>
        <p:txBody>
          <a:bodyPr>
            <a:normAutofit fontScale="92500"/>
          </a:bodyPr>
          <a:lstStyle/>
          <a:p>
            <a:pPr marL="274638" indent="638175" algn="just">
              <a:buFontTx/>
              <a:buChar char="-"/>
            </a:pPr>
            <a:r>
              <a:rPr lang="ru-RU" sz="2500" b="0" dirty="0" smtClean="0"/>
              <a:t>Мировое </a:t>
            </a:r>
            <a:r>
              <a:rPr lang="ru-RU" sz="2500" b="0" dirty="0"/>
              <a:t>соглашение заключается на любой стадии рассмотрения арбитражным судом дела о банкротстве</a:t>
            </a:r>
            <a:r>
              <a:rPr lang="ru-RU" sz="2500" b="0" dirty="0" smtClean="0"/>
              <a:t>;</a:t>
            </a:r>
          </a:p>
          <a:p>
            <a:pPr marL="274638" indent="638175" algn="just">
              <a:buFontTx/>
              <a:buChar char="-"/>
            </a:pPr>
            <a:r>
              <a:rPr lang="ru-RU" sz="2500" b="0" dirty="0"/>
              <a:t>Решение о заключении мирового соглашения </a:t>
            </a:r>
            <a:r>
              <a:rPr lang="ru-RU" sz="2500" b="0" dirty="0" smtClean="0"/>
              <a:t>принимается только собранием кредиторов;</a:t>
            </a:r>
          </a:p>
          <a:p>
            <a:pPr marL="274638" indent="638175" algn="just">
              <a:buFontTx/>
              <a:buChar char="-"/>
            </a:pPr>
            <a:r>
              <a:rPr lang="ru-RU" sz="2500" b="0" dirty="0" smtClean="0"/>
              <a:t>Решение </a:t>
            </a:r>
            <a:r>
              <a:rPr lang="ru-RU" sz="2500" b="0" dirty="0"/>
              <a:t>о заключении мирового соглашения принимается большинством голосов от общего числа голосов конкурсных кредиторов и уполномоченных </a:t>
            </a:r>
            <a:r>
              <a:rPr lang="ru-RU" sz="2500" b="0" dirty="0" smtClean="0"/>
              <a:t>органов, включенных в РТК;</a:t>
            </a:r>
          </a:p>
          <a:p>
            <a:pPr marL="274638" indent="638175" algn="just">
              <a:buFontTx/>
              <a:buChar char="-"/>
            </a:pPr>
            <a:r>
              <a:rPr lang="ru-RU" sz="2500" b="0" dirty="0" smtClean="0"/>
              <a:t>Заключенное </a:t>
            </a:r>
            <a:r>
              <a:rPr lang="ru-RU" sz="2500" b="0" dirty="0"/>
              <a:t>мировое соглашение распространяется на требования конкурсных кредиторов и уполномоченных органов, </a:t>
            </a:r>
            <a:r>
              <a:rPr lang="ru-RU" sz="2500" b="0" dirty="0" smtClean="0"/>
              <a:t>включенных </a:t>
            </a:r>
            <a:r>
              <a:rPr lang="ru-RU" sz="2500" b="0" dirty="0"/>
              <a:t>в </a:t>
            </a:r>
            <a:r>
              <a:rPr lang="ru-RU" sz="2500" b="0" dirty="0" smtClean="0"/>
              <a:t>РТК на </a:t>
            </a:r>
            <a:r>
              <a:rPr lang="ru-RU" sz="2500" b="0" dirty="0"/>
              <a:t>дату проведения собрания кредиторов</a:t>
            </a:r>
            <a:r>
              <a:rPr lang="ru-RU" sz="2500" b="0" dirty="0" smtClean="0"/>
              <a:t>;</a:t>
            </a:r>
          </a:p>
          <a:p>
            <a:pPr marL="274638" indent="638175" algn="just">
              <a:buFontTx/>
              <a:buChar char="-"/>
            </a:pPr>
            <a:r>
              <a:rPr lang="ru-RU" sz="2500" b="0" dirty="0" smtClean="0"/>
              <a:t>Мировое </a:t>
            </a:r>
            <a:r>
              <a:rPr lang="ru-RU" sz="2500" b="0" dirty="0"/>
              <a:t>соглашение может быть утверждено арбитражным судом только после погашения задолженности по требованиям кредиторов первой и второй </a:t>
            </a:r>
            <a:r>
              <a:rPr lang="ru-RU" sz="2500" b="0" dirty="0" smtClean="0"/>
              <a:t>очереди.</a:t>
            </a:r>
            <a:endParaRPr lang="ru-RU" sz="25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9425234" cy="149998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ОСОБЕННОСТИ </a:t>
            </a:r>
            <a:r>
              <a:rPr lang="ru-RU" sz="3600" i="1" dirty="0">
                <a:solidFill>
                  <a:srgbClr val="FF0000"/>
                </a:solidFill>
              </a:rPr>
              <a:t>ЗАКЛЮЧЕНИЯ МИРОВОГО СОГЛАШЕНИЯ В ПРОЦЕДУРАХ БАНКРОТСТВА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92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600" dirty="0" smtClean="0"/>
              <a:t>СПАСИБО ЗА ВНИМАНИЕ!</a:t>
            </a:r>
            <a:endParaRPr lang="ru-RU" sz="5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70236" y="1620391"/>
            <a:ext cx="8777162" cy="45243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8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714</TotalTime>
  <Words>421</Words>
  <Application>Microsoft Office PowerPoint</Application>
  <PresentationFormat>Произвольный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Мировое соглашение в делах о несостоятельности (банкротстве)</vt:lpstr>
      <vt:lpstr>УПОЛНОМОЧЕННЫЙ ОРГАН ГОЛОСУЕТ ЗА ЗАКЛЮЧЕНИЕ МИРОВОГО СОГЛАШЕНИЯ</vt:lpstr>
      <vt:lpstr>СПОСОБЫ ОБЕСПЕЧЕНИЯ МИРОВОГО СОГЛАШЕНИЯ</vt:lpstr>
      <vt:lpstr>ОСОБЕННОСТИ ОБЕСПЕЧЕНИЯ МИРОВОГО СОГЛАШЕНИЯ </vt:lpstr>
      <vt:lpstr>ОСОБЕННОСТИ ОБЕСПЕЧЕНИЯ МИРОВОГО СОГЛАШЕНИЯ </vt:lpstr>
      <vt:lpstr>ОСОБЕННОСТИ ЗАКЛЮЧЕНИЯ МИРОВОГО СОГЛАШЕНИЯ НА СТАДИИ РАССМОТРЕНИЯ ОБОСНОВАННОСТИ ЗАЯВЛЕНИЯ </vt:lpstr>
      <vt:lpstr>ОСОБЕННОСТИ ЗАКЛЮЧЕНИЯ МИРОВОГО СОГЛАШЕНИЯ В ПРОЦЕДУРАХ БАНКРОТСТВА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 данные</dc:title>
  <dc:creator>Подосинская Евгения Федоровна</dc:creator>
  <cp:lastModifiedBy>Тодышева Наталья Тимофеевна</cp:lastModifiedBy>
  <cp:revision>103</cp:revision>
  <cp:lastPrinted>2018-11-13T03:43:28Z</cp:lastPrinted>
  <dcterms:created xsi:type="dcterms:W3CDTF">2018-04-26T03:30:27Z</dcterms:created>
  <dcterms:modified xsi:type="dcterms:W3CDTF">2021-07-15T07:20:41Z</dcterms:modified>
</cp:coreProperties>
</file>